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78319491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e7831949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9b4cb051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9b4cb051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9b4cb051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9b4cb051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9b4cb051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9b4cb051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9b4cb051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9b4cb051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9b4cb051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9b4cb051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9b4cb051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9b4cb051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9b4cb051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9b4cb051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9b4cb051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9b4cb051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9b4cb051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9b4cb051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9b4cb051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9b4cb051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78c8837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78c8837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9b4cb0515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9b4cb051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968fa6a6e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968fa6a6e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9b4cb051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9b4cb0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9b4cb051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9b4cb051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9b4cb051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9b4cb051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9b4cb051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9b4cb051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9b4cb051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9b4cb051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9b4cb051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9b4cb051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9b4cb051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9b4cb051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3"/>
          <p:cNvGrpSpPr/>
          <p:nvPr/>
        </p:nvGrpSpPr>
        <p:grpSpPr>
          <a:xfrm>
            <a:off x="4939500" y="1219611"/>
            <a:ext cx="3837000" cy="2704200"/>
            <a:chOff x="4939500" y="1219611"/>
            <a:chExt cx="3837000" cy="2704200"/>
          </a:xfrm>
        </p:grpSpPr>
        <p:cxnSp>
          <p:nvCxnSpPr>
            <p:cNvPr id="55" name="Google Shape;55;p13"/>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6" name="Google Shape;56;p13"/>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7" name="Google Shape;57;p13"/>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8" name="Google Shape;58;p13"/>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9" name="Google Shape;59;p13"/>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0" name="Google Shape;60;p13"/>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1" name="Google Shape;61;p13"/>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2" name="Google Shape;62;p13"/>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3" name="Google Shape;63;p13"/>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4" name="Google Shape;64;p13"/>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65" name="Google Shape;65;p13"/>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3"/>
          <p:cNvSpPr txBox="1"/>
          <p:nvPr>
            <p:ph type="title"/>
          </p:nvPr>
        </p:nvSpPr>
        <p:spPr>
          <a:xfrm>
            <a:off x="265500" y="1360250"/>
            <a:ext cx="4045200" cy="1564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t/>
            </a:r>
            <a:endParaRPr sz="3200"/>
          </a:p>
          <a:p>
            <a:pPr indent="0" lvl="0" marL="0" rtl="0" algn="l">
              <a:lnSpc>
                <a:spcPct val="100000"/>
              </a:lnSpc>
              <a:spcBef>
                <a:spcPts val="0"/>
              </a:spcBef>
              <a:spcAft>
                <a:spcPts val="0"/>
              </a:spcAft>
              <a:buClr>
                <a:srgbClr val="000000"/>
              </a:buClr>
              <a:buSzPts val="4200"/>
              <a:buFont typeface="Arial"/>
              <a:buNone/>
            </a:pPr>
            <a:r>
              <a:rPr lang="tr" sz="3200"/>
              <a:t>Music Genre Recognition from Audio Tracks and Metadata</a:t>
            </a:r>
            <a:endParaRPr sz="3200"/>
          </a:p>
        </p:txBody>
      </p:sp>
      <p:sp>
        <p:nvSpPr>
          <p:cNvPr id="67" name="Google Shape;67;p13"/>
          <p:cNvSpPr txBox="1"/>
          <p:nvPr>
            <p:ph idx="1" type="subTitle"/>
          </p:nvPr>
        </p:nvSpPr>
        <p:spPr>
          <a:xfrm>
            <a:off x="265500" y="2978150"/>
            <a:ext cx="4045200" cy="186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100"/>
              <a:buFont typeface="Arial"/>
              <a:buNone/>
            </a:pPr>
            <a:r>
              <a:rPr lang="tr"/>
              <a:t>CS464 Group 9 Project Final Presentation</a:t>
            </a:r>
            <a:endParaRPr/>
          </a:p>
          <a:p>
            <a:pPr indent="0" lvl="0" marL="0" rtl="0" algn="l">
              <a:lnSpc>
                <a:spcPct val="100000"/>
              </a:lnSpc>
              <a:spcBef>
                <a:spcPts val="0"/>
              </a:spcBef>
              <a:spcAft>
                <a:spcPts val="0"/>
              </a:spcAft>
              <a:buSzPts val="2100"/>
              <a:buNone/>
            </a:pPr>
            <a:r>
              <a:t/>
            </a:r>
            <a:endParaRPr/>
          </a:p>
          <a:p>
            <a:pPr indent="0" lvl="0" marL="0" rtl="0" algn="l">
              <a:lnSpc>
                <a:spcPct val="100000"/>
              </a:lnSpc>
              <a:spcBef>
                <a:spcPts val="0"/>
              </a:spcBef>
              <a:spcAft>
                <a:spcPts val="0"/>
              </a:spcAft>
              <a:buSzPts val="2100"/>
              <a:buNone/>
            </a:pPr>
            <a:r>
              <a:rPr lang="tr" sz="1100"/>
              <a:t>Can Kocagil, Berkay Erkan, Efe Eren Ceyani, Mehmet Calıskan, Hammad Khan Musakhel</a:t>
            </a:r>
            <a:endParaRPr sz="1100"/>
          </a:p>
        </p:txBody>
      </p:sp>
      <p:grpSp>
        <p:nvGrpSpPr>
          <p:cNvPr id="68" name="Google Shape;68;p13"/>
          <p:cNvGrpSpPr/>
          <p:nvPr/>
        </p:nvGrpSpPr>
        <p:grpSpPr>
          <a:xfrm>
            <a:off x="4939534" y="2017047"/>
            <a:ext cx="3825543" cy="1573620"/>
            <a:chOff x="1000000" y="2393988"/>
            <a:chExt cx="4144235" cy="1704712"/>
          </a:xfrm>
        </p:grpSpPr>
        <p:sp>
          <p:nvSpPr>
            <p:cNvPr id="69" name="Google Shape;69;p13"/>
            <p:cNvSpPr/>
            <p:nvPr/>
          </p:nvSpPr>
          <p:spPr>
            <a:xfrm>
              <a:off x="1000000" y="2440003"/>
              <a:ext cx="4144235" cy="1631268"/>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3"/>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3"/>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3"/>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3"/>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3"/>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3"/>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3"/>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13"/>
          <p:cNvSpPr/>
          <p:nvPr/>
        </p:nvSpPr>
        <p:spPr>
          <a:xfrm>
            <a:off x="6984725" y="1562600"/>
            <a:ext cx="1536900" cy="374100"/>
          </a:xfrm>
          <a:prstGeom prst="wedgeRoundRectCallout">
            <a:avLst>
              <a:gd fmla="val -21432" name="adj1"/>
              <a:gd fmla="val 84969" name="adj2"/>
              <a:gd fmla="val 0" name="adj3"/>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 name="Google Shape;79;p13"/>
          <p:cNvGrpSpPr/>
          <p:nvPr/>
        </p:nvGrpSpPr>
        <p:grpSpPr>
          <a:xfrm>
            <a:off x="4939557" y="1778136"/>
            <a:ext cx="3836911" cy="1503799"/>
            <a:chOff x="1000025" y="2059300"/>
            <a:chExt cx="4156550" cy="1629075"/>
          </a:xfrm>
        </p:grpSpPr>
        <p:sp>
          <p:nvSpPr>
            <p:cNvPr id="80" name="Google Shape;80;p13"/>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3"/>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3"/>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3"/>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3"/>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3"/>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3"/>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3"/>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13"/>
          <p:cNvSpPr txBox="1"/>
          <p:nvPr>
            <p:ph idx="2" type="body"/>
          </p:nvPr>
        </p:nvSpPr>
        <p:spPr>
          <a:xfrm>
            <a:off x="6847150" y="1606400"/>
            <a:ext cx="1712700" cy="28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800"/>
              <a:buNone/>
            </a:pPr>
            <a:r>
              <a:rPr lang="tr" sz="1100">
                <a:solidFill>
                  <a:schemeClr val="dk1"/>
                </a:solidFill>
              </a:rPr>
              <a:t>Rock Music Detected!</a:t>
            </a:r>
            <a:endParaRPr sz="11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2464350" y="283875"/>
            <a:ext cx="4215300" cy="855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Confusion Matrix</a:t>
            </a:r>
            <a:endParaRPr/>
          </a:p>
        </p:txBody>
      </p:sp>
      <p:pic>
        <p:nvPicPr>
          <p:cNvPr id="161" name="Google Shape;161;p22"/>
          <p:cNvPicPr preferRelativeResize="0"/>
          <p:nvPr/>
        </p:nvPicPr>
        <p:blipFill rotWithShape="1">
          <a:blip r:embed="rId3">
            <a:alphaModFix/>
          </a:blip>
          <a:srcRect b="0" l="0" r="0" t="1739"/>
          <a:stretch/>
        </p:blipFill>
        <p:spPr>
          <a:xfrm>
            <a:off x="1305750" y="1414250"/>
            <a:ext cx="6532500" cy="3695576"/>
          </a:xfrm>
          <a:prstGeom prst="rect">
            <a:avLst/>
          </a:prstGeom>
          <a:noFill/>
          <a:ln cap="flat" cmpd="sng" w="9525">
            <a:solidFill>
              <a:srgbClr val="233A44"/>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Model Explainability</a:t>
            </a:r>
            <a:endParaRPr/>
          </a:p>
        </p:txBody>
      </p:sp>
      <p:sp>
        <p:nvSpPr>
          <p:cNvPr id="167" name="Google Shape;167;p2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tr"/>
              <a:t>Random Forest is used for </a:t>
            </a:r>
            <a:r>
              <a:rPr lang="tr"/>
              <a:t>explainability</a:t>
            </a:r>
            <a:r>
              <a:rPr lang="tr"/>
              <a:t> purposes</a:t>
            </a:r>
            <a:endParaRPr/>
          </a:p>
        </p:txBody>
      </p:sp>
      <p:pic>
        <p:nvPicPr>
          <p:cNvPr id="168" name="Google Shape;168;p23"/>
          <p:cNvPicPr preferRelativeResize="0"/>
          <p:nvPr/>
        </p:nvPicPr>
        <p:blipFill>
          <a:blip r:embed="rId3">
            <a:alphaModFix/>
          </a:blip>
          <a:stretch>
            <a:fillRect/>
          </a:stretch>
        </p:blipFill>
        <p:spPr>
          <a:xfrm>
            <a:off x="4572000" y="2803075"/>
            <a:ext cx="4572001" cy="2340425"/>
          </a:xfrm>
          <a:prstGeom prst="rect">
            <a:avLst/>
          </a:prstGeom>
          <a:noFill/>
          <a:ln>
            <a:noFill/>
          </a:ln>
        </p:spPr>
      </p:pic>
      <p:pic>
        <p:nvPicPr>
          <p:cNvPr id="169" name="Google Shape;169;p23"/>
          <p:cNvPicPr preferRelativeResize="0"/>
          <p:nvPr/>
        </p:nvPicPr>
        <p:blipFill>
          <a:blip r:embed="rId4">
            <a:alphaModFix/>
          </a:blip>
          <a:stretch>
            <a:fillRect/>
          </a:stretch>
        </p:blipFill>
        <p:spPr>
          <a:xfrm>
            <a:off x="4572000" y="0"/>
            <a:ext cx="4571999" cy="2803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Audio-level Computing</a:t>
            </a:r>
            <a:endParaRPr/>
          </a:p>
        </p:txBody>
      </p:sp>
      <p:sp>
        <p:nvSpPr>
          <p:cNvPr id="175" name="Google Shape;175;p2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fontScale="77500" lnSpcReduction="20000"/>
          </a:bodyPr>
          <a:lstStyle/>
          <a:p>
            <a:pPr indent="-302418" lvl="1" marL="914400" rtl="0" algn="l">
              <a:spcBef>
                <a:spcPts val="0"/>
              </a:spcBef>
              <a:spcAft>
                <a:spcPts val="0"/>
              </a:spcAft>
              <a:buSzPct val="100000"/>
              <a:buAutoNum type="alphaLcParenR"/>
            </a:pPr>
            <a:r>
              <a:rPr lang="tr" sz="1500"/>
              <a:t>Audio Level Signal Analysis</a:t>
            </a:r>
            <a:endParaRPr sz="1500"/>
          </a:p>
          <a:p>
            <a:pPr indent="-302418" lvl="1" marL="914400" rtl="0" algn="l">
              <a:spcBef>
                <a:spcPts val="0"/>
              </a:spcBef>
              <a:spcAft>
                <a:spcPts val="0"/>
              </a:spcAft>
              <a:buSzPct val="100000"/>
              <a:buAutoNum type="alphaLcParenR"/>
            </a:pPr>
            <a:r>
              <a:rPr lang="tr" sz="1500"/>
              <a:t>Mel Spectrum Computing</a:t>
            </a:r>
            <a:endParaRPr sz="1500"/>
          </a:p>
          <a:p>
            <a:pPr indent="-302418" lvl="1" marL="914400" rtl="0" algn="l">
              <a:spcBef>
                <a:spcPts val="0"/>
              </a:spcBef>
              <a:spcAft>
                <a:spcPts val="0"/>
              </a:spcAft>
              <a:buSzPct val="100000"/>
              <a:buAutoNum type="alphaLcParenR"/>
            </a:pPr>
            <a:r>
              <a:rPr lang="tr" sz="1500"/>
              <a:t>2-D CNNs for Spectrums</a:t>
            </a:r>
            <a:endParaRPr sz="1500"/>
          </a:p>
          <a:p>
            <a:pPr indent="-302418" lvl="1" marL="914400" rtl="0" algn="l">
              <a:spcBef>
                <a:spcPts val="0"/>
              </a:spcBef>
              <a:spcAft>
                <a:spcPts val="0"/>
              </a:spcAft>
              <a:buSzPct val="100000"/>
              <a:buAutoNum type="alphaLcParenR"/>
            </a:pPr>
            <a:r>
              <a:rPr lang="tr" sz="1500"/>
              <a:t>Vision Transformer for Spectrums</a:t>
            </a:r>
            <a:endParaRPr sz="1500"/>
          </a:p>
          <a:p>
            <a:pPr indent="0" lvl="0" marL="0" rtl="0" algn="l">
              <a:spcBef>
                <a:spcPts val="0"/>
              </a:spcBef>
              <a:spcAft>
                <a:spcPts val="0"/>
              </a:spcAft>
              <a:buClr>
                <a:schemeClr val="dk1"/>
              </a:buClr>
              <a:buSzPct val="73333"/>
              <a:buFont typeface="Arial"/>
              <a:buNone/>
            </a:pPr>
            <a:r>
              <a:t/>
            </a:r>
            <a:endParaRPr sz="1500"/>
          </a:p>
          <a:p>
            <a:pPr indent="0" lvl="0" marL="457200" rtl="0" algn="l">
              <a:spcBef>
                <a:spcPts val="0"/>
              </a:spcBef>
              <a:spcAft>
                <a:spcPts val="0"/>
              </a:spcAft>
              <a:buClr>
                <a:schemeClr val="dk1"/>
              </a:buClr>
              <a:buSzPct val="73333"/>
              <a:buFont typeface="Arial"/>
              <a:buNone/>
            </a:pPr>
            <a:r>
              <a:t/>
            </a:r>
            <a:endParaRPr sz="1500"/>
          </a:p>
          <a:p>
            <a:pPr indent="0" lvl="0" marL="0" rtl="0" algn="ctr">
              <a:spcBef>
                <a:spcPts val="0"/>
              </a:spcBef>
              <a:spcAft>
                <a:spcPts val="0"/>
              </a:spcAft>
              <a:buNone/>
            </a:pPr>
            <a:r>
              <a:t/>
            </a:r>
            <a:endParaRPr/>
          </a:p>
        </p:txBody>
      </p:sp>
      <p:pic>
        <p:nvPicPr>
          <p:cNvPr id="176" name="Google Shape;176;p24"/>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265500" y="4923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Audio Level Signal Analysis</a:t>
            </a:r>
            <a:endParaRPr/>
          </a:p>
        </p:txBody>
      </p:sp>
      <p:pic>
        <p:nvPicPr>
          <p:cNvPr id="182" name="Google Shape;182;p25"/>
          <p:cNvPicPr preferRelativeResize="0"/>
          <p:nvPr/>
        </p:nvPicPr>
        <p:blipFill>
          <a:blip r:embed="rId3">
            <a:alphaModFix/>
          </a:blip>
          <a:stretch>
            <a:fillRect/>
          </a:stretch>
        </p:blipFill>
        <p:spPr>
          <a:xfrm>
            <a:off x="4833500" y="132850"/>
            <a:ext cx="3585950" cy="1963275"/>
          </a:xfrm>
          <a:prstGeom prst="rect">
            <a:avLst/>
          </a:prstGeom>
          <a:noFill/>
          <a:ln>
            <a:noFill/>
          </a:ln>
        </p:spPr>
      </p:pic>
      <p:pic>
        <p:nvPicPr>
          <p:cNvPr id="183" name="Google Shape;183;p25"/>
          <p:cNvPicPr preferRelativeResize="0"/>
          <p:nvPr/>
        </p:nvPicPr>
        <p:blipFill>
          <a:blip r:embed="rId4">
            <a:alphaModFix/>
          </a:blip>
          <a:stretch>
            <a:fillRect/>
          </a:stretch>
        </p:blipFill>
        <p:spPr>
          <a:xfrm>
            <a:off x="5197100" y="2836925"/>
            <a:ext cx="3347350" cy="2165250"/>
          </a:xfrm>
          <a:prstGeom prst="rect">
            <a:avLst/>
          </a:prstGeom>
          <a:noFill/>
          <a:ln>
            <a:noFill/>
          </a:ln>
        </p:spPr>
      </p:pic>
      <p:pic>
        <p:nvPicPr>
          <p:cNvPr id="184" name="Google Shape;184;p25"/>
          <p:cNvPicPr preferRelativeResize="0"/>
          <p:nvPr/>
        </p:nvPicPr>
        <p:blipFill>
          <a:blip r:embed="rId5">
            <a:alphaModFix/>
          </a:blip>
          <a:stretch>
            <a:fillRect/>
          </a:stretch>
        </p:blipFill>
        <p:spPr>
          <a:xfrm>
            <a:off x="402150" y="2571750"/>
            <a:ext cx="3771900" cy="2533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164475" y="5849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Audio Level Signal Analysis</a:t>
            </a:r>
            <a:endParaRPr/>
          </a:p>
        </p:txBody>
      </p:sp>
      <p:sp>
        <p:nvSpPr>
          <p:cNvPr id="190" name="Google Shape;190;p26"/>
          <p:cNvSpPr txBox="1"/>
          <p:nvPr>
            <p:ph idx="2" type="body"/>
          </p:nvPr>
        </p:nvSpPr>
        <p:spPr>
          <a:xfrm>
            <a:off x="4998425" y="286225"/>
            <a:ext cx="3837000" cy="13887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1200"/>
              </a:spcAft>
              <a:buNone/>
            </a:pPr>
            <a:r>
              <a:rPr lang="tr"/>
              <a:t>It partitions the Hz scale into bins, and transforms each bin into a corresponding bin in the Mel Scale, using overlapping triangular filters</a:t>
            </a:r>
            <a:endParaRPr/>
          </a:p>
        </p:txBody>
      </p:sp>
      <p:pic>
        <p:nvPicPr>
          <p:cNvPr id="191" name="Google Shape;191;p26"/>
          <p:cNvPicPr preferRelativeResize="0"/>
          <p:nvPr/>
        </p:nvPicPr>
        <p:blipFill>
          <a:blip r:embed="rId3">
            <a:alphaModFix/>
          </a:blip>
          <a:stretch>
            <a:fillRect/>
          </a:stretch>
        </p:blipFill>
        <p:spPr>
          <a:xfrm>
            <a:off x="0" y="2718863"/>
            <a:ext cx="9144001" cy="2368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165125" y="159375"/>
            <a:ext cx="4356900" cy="70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sz="2800"/>
              <a:t>Mel Spectrum Computing</a:t>
            </a:r>
            <a:endParaRPr sz="2800"/>
          </a:p>
        </p:txBody>
      </p:sp>
      <p:pic>
        <p:nvPicPr>
          <p:cNvPr id="197" name="Google Shape;197;p27"/>
          <p:cNvPicPr preferRelativeResize="0"/>
          <p:nvPr/>
        </p:nvPicPr>
        <p:blipFill>
          <a:blip r:embed="rId3">
            <a:alphaModFix/>
          </a:blip>
          <a:stretch>
            <a:fillRect/>
          </a:stretch>
        </p:blipFill>
        <p:spPr>
          <a:xfrm>
            <a:off x="4522025" y="0"/>
            <a:ext cx="4528500" cy="2152005"/>
          </a:xfrm>
          <a:prstGeom prst="rect">
            <a:avLst/>
          </a:prstGeom>
          <a:noFill/>
          <a:ln>
            <a:noFill/>
          </a:ln>
        </p:spPr>
      </p:pic>
      <p:pic>
        <p:nvPicPr>
          <p:cNvPr id="198" name="Google Shape;198;p27"/>
          <p:cNvPicPr preferRelativeResize="0"/>
          <p:nvPr/>
        </p:nvPicPr>
        <p:blipFill>
          <a:blip r:embed="rId4">
            <a:alphaModFix/>
          </a:blip>
          <a:stretch>
            <a:fillRect/>
          </a:stretch>
        </p:blipFill>
        <p:spPr>
          <a:xfrm>
            <a:off x="4572000" y="2758980"/>
            <a:ext cx="4528500" cy="2152005"/>
          </a:xfrm>
          <a:prstGeom prst="rect">
            <a:avLst/>
          </a:prstGeom>
          <a:noFill/>
          <a:ln>
            <a:noFill/>
          </a:ln>
        </p:spPr>
      </p:pic>
      <p:pic>
        <p:nvPicPr>
          <p:cNvPr id="199" name="Google Shape;199;p27"/>
          <p:cNvPicPr preferRelativeResize="0"/>
          <p:nvPr/>
        </p:nvPicPr>
        <p:blipFill>
          <a:blip r:embed="rId5">
            <a:alphaModFix/>
          </a:blip>
          <a:stretch>
            <a:fillRect/>
          </a:stretch>
        </p:blipFill>
        <p:spPr>
          <a:xfrm>
            <a:off x="0" y="867076"/>
            <a:ext cx="4571999" cy="4200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265500" y="593400"/>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2-D CNNs for Spectrums</a:t>
            </a:r>
            <a:endParaRPr/>
          </a:p>
        </p:txBody>
      </p:sp>
      <p:sp>
        <p:nvSpPr>
          <p:cNvPr id="205" name="Google Shape;205;p28"/>
          <p:cNvSpPr txBox="1"/>
          <p:nvPr>
            <p:ph idx="1" type="subTitle"/>
          </p:nvPr>
        </p:nvSpPr>
        <p:spPr>
          <a:xfrm>
            <a:off x="265500" y="2306400"/>
            <a:ext cx="4045200" cy="12351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0"/>
              </a:spcAft>
              <a:buNone/>
            </a:pPr>
            <a:r>
              <a:rPr b="1" lang="tr"/>
              <a:t>Naive CNN </a:t>
            </a:r>
            <a:endParaRPr b="1"/>
          </a:p>
          <a:p>
            <a:pPr indent="0" lvl="0" marL="0" rtl="0" algn="ctr">
              <a:spcBef>
                <a:spcPts val="0"/>
              </a:spcBef>
              <a:spcAft>
                <a:spcPts val="0"/>
              </a:spcAft>
              <a:buNone/>
            </a:pPr>
            <a:r>
              <a:t/>
            </a:r>
            <a:endParaRPr b="1"/>
          </a:p>
          <a:p>
            <a:pPr indent="0" lvl="0" marL="0" rtl="0" algn="l">
              <a:spcBef>
                <a:spcPts val="0"/>
              </a:spcBef>
              <a:spcAft>
                <a:spcPts val="0"/>
              </a:spcAft>
              <a:buNone/>
            </a:pPr>
            <a:r>
              <a:rPr lang="tr"/>
              <a:t>Deeper architecture is utilized but for the visualization purposes we keep it simple.</a:t>
            </a:r>
            <a:endParaRPr/>
          </a:p>
        </p:txBody>
      </p:sp>
      <p:pic>
        <p:nvPicPr>
          <p:cNvPr id="206" name="Google Shape;206;p28"/>
          <p:cNvPicPr preferRelativeResize="0"/>
          <p:nvPr/>
        </p:nvPicPr>
        <p:blipFill>
          <a:blip r:embed="rId3">
            <a:alphaModFix/>
          </a:blip>
          <a:stretch>
            <a:fillRect/>
          </a:stretch>
        </p:blipFill>
        <p:spPr>
          <a:xfrm>
            <a:off x="0" y="4082800"/>
            <a:ext cx="9143999" cy="1060700"/>
          </a:xfrm>
          <a:prstGeom prst="rect">
            <a:avLst/>
          </a:prstGeom>
          <a:noFill/>
          <a:ln>
            <a:noFill/>
          </a:ln>
        </p:spPr>
      </p:pic>
      <p:pic>
        <p:nvPicPr>
          <p:cNvPr id="207" name="Google Shape;207;p28"/>
          <p:cNvPicPr preferRelativeResize="0"/>
          <p:nvPr/>
        </p:nvPicPr>
        <p:blipFill>
          <a:blip r:embed="rId4">
            <a:alphaModFix/>
          </a:blip>
          <a:stretch>
            <a:fillRect/>
          </a:stretch>
        </p:blipFill>
        <p:spPr>
          <a:xfrm>
            <a:off x="4572000" y="0"/>
            <a:ext cx="4572000" cy="408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2-D CNNs for Spectrums</a:t>
            </a:r>
            <a:endParaRPr/>
          </a:p>
        </p:txBody>
      </p:sp>
      <p:sp>
        <p:nvSpPr>
          <p:cNvPr id="213" name="Google Shape;213;p2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tr"/>
              <a:t>The Complete Architecture</a:t>
            </a:r>
            <a:endParaRPr/>
          </a:p>
        </p:txBody>
      </p:sp>
      <p:pic>
        <p:nvPicPr>
          <p:cNvPr id="214" name="Google Shape;214;p29"/>
          <p:cNvPicPr preferRelativeResize="0"/>
          <p:nvPr/>
        </p:nvPicPr>
        <p:blipFill>
          <a:blip r:embed="rId3">
            <a:alphaModFix/>
          </a:blip>
          <a:stretch>
            <a:fillRect/>
          </a:stretch>
        </p:blipFill>
        <p:spPr>
          <a:xfrm>
            <a:off x="4572000" y="0"/>
            <a:ext cx="4572000"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2-D CNNs for Spectrums</a:t>
            </a:r>
            <a:endParaRPr/>
          </a:p>
        </p:txBody>
      </p:sp>
      <p:sp>
        <p:nvSpPr>
          <p:cNvPr id="220" name="Google Shape;220;p30"/>
          <p:cNvSpPr txBox="1"/>
          <p:nvPr>
            <p:ph idx="1" type="subTitle"/>
          </p:nvPr>
        </p:nvSpPr>
        <p:spPr>
          <a:xfrm>
            <a:off x="223400" y="2988275"/>
            <a:ext cx="4045200" cy="12351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tr"/>
              <a:t>Accuracy 51%</a:t>
            </a:r>
            <a:endParaRPr/>
          </a:p>
          <a:p>
            <a:pPr indent="0" lvl="0" marL="0" rtl="0" algn="ctr">
              <a:spcBef>
                <a:spcPts val="0"/>
              </a:spcBef>
              <a:spcAft>
                <a:spcPts val="0"/>
              </a:spcAft>
              <a:buNone/>
            </a:pPr>
            <a:r>
              <a:t/>
            </a:r>
            <a:endParaRPr/>
          </a:p>
          <a:p>
            <a:pPr indent="0" lvl="0" marL="0" rtl="0" algn="ctr">
              <a:spcBef>
                <a:spcPts val="0"/>
              </a:spcBef>
              <a:spcAft>
                <a:spcPts val="0"/>
              </a:spcAft>
              <a:buNone/>
            </a:pPr>
            <a:r>
              <a:rPr lang="tr"/>
              <a:t>To understand what the filter is focusing on, we look at what kind of input maximizes the activations in that filter. Figure below shows the filter activations of all 16 filters in the first convolution blocks vs the first 24 filters of the fifth convolution block</a:t>
            </a:r>
            <a:endParaRPr/>
          </a:p>
        </p:txBody>
      </p:sp>
      <p:pic>
        <p:nvPicPr>
          <p:cNvPr id="221" name="Google Shape;221;p30"/>
          <p:cNvPicPr preferRelativeResize="0"/>
          <p:nvPr/>
        </p:nvPicPr>
        <p:blipFill>
          <a:blip r:embed="rId3">
            <a:alphaModFix/>
          </a:blip>
          <a:stretch>
            <a:fillRect/>
          </a:stretch>
        </p:blipFill>
        <p:spPr>
          <a:xfrm>
            <a:off x="4572000" y="0"/>
            <a:ext cx="4572000" cy="2533875"/>
          </a:xfrm>
          <a:prstGeom prst="rect">
            <a:avLst/>
          </a:prstGeom>
          <a:noFill/>
          <a:ln>
            <a:noFill/>
          </a:ln>
        </p:spPr>
      </p:pic>
      <p:pic>
        <p:nvPicPr>
          <p:cNvPr id="222" name="Google Shape;222;p30"/>
          <p:cNvPicPr preferRelativeResize="0"/>
          <p:nvPr/>
        </p:nvPicPr>
        <p:blipFill>
          <a:blip r:embed="rId4">
            <a:alphaModFix/>
          </a:blip>
          <a:stretch>
            <a:fillRect/>
          </a:stretch>
        </p:blipFill>
        <p:spPr>
          <a:xfrm>
            <a:off x="4572000" y="2571750"/>
            <a:ext cx="4571999" cy="2571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t>Vision Transformer for Spectrums</a:t>
            </a:r>
            <a:endParaRPr/>
          </a:p>
        </p:txBody>
      </p:sp>
      <p:sp>
        <p:nvSpPr>
          <p:cNvPr id="228" name="Google Shape;228;p3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fontScale="47500" lnSpcReduction="20000"/>
          </a:bodyPr>
          <a:lstStyle/>
          <a:p>
            <a:pPr indent="0" lvl="0" marL="0" rtl="0" algn="ctr">
              <a:spcBef>
                <a:spcPts val="0"/>
              </a:spcBef>
              <a:spcAft>
                <a:spcPts val="0"/>
              </a:spcAft>
              <a:buNone/>
            </a:pPr>
            <a:r>
              <a:rPr lang="tr"/>
              <a:t>The Vision Transformer, or ViT, is a model for image classification that employs a Transformer-like architecture over patches of the image. An image is split into fixed-size patches, each of them are then linearly embedded, position embeddings are added, and the resulting sequence of vectors is fed to a standard Transformer encoder. In order to perform classification, the standard approach of adding an extra learnable “classification token” to the sequence is used</a:t>
            </a:r>
            <a:endParaRPr/>
          </a:p>
        </p:txBody>
      </p:sp>
      <p:pic>
        <p:nvPicPr>
          <p:cNvPr id="229" name="Google Shape;229;p31"/>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215650" y="249275"/>
            <a:ext cx="4045200" cy="693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tr"/>
              <a:t>Plan of Attack</a:t>
            </a:r>
            <a:endParaRPr/>
          </a:p>
        </p:txBody>
      </p:sp>
      <p:sp>
        <p:nvSpPr>
          <p:cNvPr id="95" name="Google Shape;95;p14"/>
          <p:cNvSpPr txBox="1"/>
          <p:nvPr>
            <p:ph idx="1" type="subTitle"/>
          </p:nvPr>
        </p:nvSpPr>
        <p:spPr>
          <a:xfrm>
            <a:off x="215650" y="1440425"/>
            <a:ext cx="4045200" cy="3004500"/>
          </a:xfrm>
          <a:prstGeom prst="rect">
            <a:avLst/>
          </a:prstGeom>
        </p:spPr>
        <p:txBody>
          <a:bodyPr anchorCtr="0" anchor="t" bIns="91425" lIns="91425" spcFirstLastPara="1" rIns="91425" wrap="square" tIns="91425">
            <a:normAutofit fontScale="77500" lnSpcReduction="20000"/>
          </a:bodyPr>
          <a:lstStyle/>
          <a:p>
            <a:pPr indent="-302418" lvl="0" marL="457200" rtl="0" algn="l">
              <a:spcBef>
                <a:spcPts val="0"/>
              </a:spcBef>
              <a:spcAft>
                <a:spcPts val="0"/>
              </a:spcAft>
              <a:buSzPct val="100000"/>
              <a:buAutoNum type="arabicParenR"/>
            </a:pPr>
            <a:r>
              <a:rPr lang="tr" sz="1500"/>
              <a:t>What is Music Genre Recognition?</a:t>
            </a:r>
            <a:endParaRPr sz="1500"/>
          </a:p>
          <a:p>
            <a:pPr indent="0" lvl="0" marL="457200" rtl="0" algn="l">
              <a:spcBef>
                <a:spcPts val="0"/>
              </a:spcBef>
              <a:spcAft>
                <a:spcPts val="0"/>
              </a:spcAft>
              <a:buNone/>
            </a:pPr>
            <a:r>
              <a:t/>
            </a:r>
            <a:endParaRPr sz="1500"/>
          </a:p>
          <a:p>
            <a:pPr indent="-302418" lvl="0" marL="457200" rtl="0" algn="l">
              <a:spcBef>
                <a:spcPts val="0"/>
              </a:spcBef>
              <a:spcAft>
                <a:spcPts val="0"/>
              </a:spcAft>
              <a:buSzPct val="100000"/>
              <a:buAutoNum type="arabicParenR"/>
            </a:pPr>
            <a:r>
              <a:rPr lang="tr" sz="1500"/>
              <a:t>The Dataset</a:t>
            </a:r>
            <a:endParaRPr sz="1500"/>
          </a:p>
          <a:p>
            <a:pPr indent="0" lvl="0" marL="457200" rtl="0" algn="l">
              <a:spcBef>
                <a:spcPts val="0"/>
              </a:spcBef>
              <a:spcAft>
                <a:spcPts val="0"/>
              </a:spcAft>
              <a:buNone/>
            </a:pPr>
            <a:r>
              <a:t/>
            </a:r>
            <a:endParaRPr sz="1500"/>
          </a:p>
          <a:p>
            <a:pPr indent="-302418" lvl="0" marL="457200" rtl="0" algn="l">
              <a:spcBef>
                <a:spcPts val="0"/>
              </a:spcBef>
              <a:spcAft>
                <a:spcPts val="0"/>
              </a:spcAft>
              <a:buSzPct val="100000"/>
              <a:buAutoNum type="arabicParenR"/>
            </a:pPr>
            <a:r>
              <a:rPr lang="tr" sz="1500"/>
              <a:t>Metadata-level Computing</a:t>
            </a:r>
            <a:endParaRPr sz="1500"/>
          </a:p>
          <a:p>
            <a:pPr indent="-302418" lvl="1" marL="914400" rtl="0" algn="l">
              <a:spcBef>
                <a:spcPts val="0"/>
              </a:spcBef>
              <a:spcAft>
                <a:spcPts val="0"/>
              </a:spcAft>
              <a:buSzPct val="100000"/>
              <a:buAutoNum type="alphaLcParenR"/>
            </a:pPr>
            <a:r>
              <a:rPr lang="tr" sz="1500"/>
              <a:t>Metadata Level Analysis</a:t>
            </a:r>
            <a:endParaRPr sz="1500"/>
          </a:p>
          <a:p>
            <a:pPr indent="-302418" lvl="1" marL="914400" rtl="0" algn="l">
              <a:spcBef>
                <a:spcPts val="0"/>
              </a:spcBef>
              <a:spcAft>
                <a:spcPts val="0"/>
              </a:spcAft>
              <a:buSzPct val="100000"/>
              <a:buAutoNum type="alphaLcParenR"/>
            </a:pPr>
            <a:r>
              <a:rPr lang="tr" sz="1500"/>
              <a:t>Metadata Manifold Learning</a:t>
            </a:r>
            <a:endParaRPr sz="1500"/>
          </a:p>
          <a:p>
            <a:pPr indent="-302418" lvl="1" marL="914400" rtl="0" algn="l">
              <a:spcBef>
                <a:spcPts val="0"/>
              </a:spcBef>
              <a:spcAft>
                <a:spcPts val="0"/>
              </a:spcAft>
              <a:buSzPct val="100000"/>
              <a:buAutoNum type="alphaLcParenR"/>
            </a:pPr>
            <a:r>
              <a:rPr lang="tr" sz="1500"/>
              <a:t>Machine Learning for Metadata</a:t>
            </a:r>
            <a:endParaRPr sz="1500"/>
          </a:p>
          <a:p>
            <a:pPr indent="-302418" lvl="1" marL="914400" rtl="0" algn="l">
              <a:spcBef>
                <a:spcPts val="0"/>
              </a:spcBef>
              <a:spcAft>
                <a:spcPts val="0"/>
              </a:spcAft>
              <a:buSzPct val="100000"/>
              <a:buAutoNum type="alphaLcParenR"/>
            </a:pPr>
            <a:r>
              <a:rPr lang="tr" sz="1500"/>
              <a:t>Meta Learning for Metadata</a:t>
            </a:r>
            <a:endParaRPr sz="1500"/>
          </a:p>
          <a:p>
            <a:pPr indent="-302418" lvl="1" marL="914400" rtl="0" algn="l">
              <a:spcBef>
                <a:spcPts val="0"/>
              </a:spcBef>
              <a:spcAft>
                <a:spcPts val="0"/>
              </a:spcAft>
              <a:buSzPct val="100000"/>
              <a:buAutoNum type="alphaLcParenR"/>
            </a:pPr>
            <a:r>
              <a:rPr lang="tr" sz="1500"/>
              <a:t>Model Explainability</a:t>
            </a:r>
            <a:endParaRPr sz="1500"/>
          </a:p>
          <a:p>
            <a:pPr indent="0" lvl="0" marL="0" rtl="0" algn="l">
              <a:spcBef>
                <a:spcPts val="0"/>
              </a:spcBef>
              <a:spcAft>
                <a:spcPts val="0"/>
              </a:spcAft>
              <a:buNone/>
            </a:pPr>
            <a:r>
              <a:t/>
            </a:r>
            <a:endParaRPr sz="1500"/>
          </a:p>
          <a:p>
            <a:pPr indent="-302418" lvl="0" marL="457200" rtl="0" algn="l">
              <a:spcBef>
                <a:spcPts val="0"/>
              </a:spcBef>
              <a:spcAft>
                <a:spcPts val="0"/>
              </a:spcAft>
              <a:buSzPct val="100000"/>
              <a:buAutoNum type="arabicParenR"/>
            </a:pPr>
            <a:r>
              <a:rPr lang="tr" sz="1500"/>
              <a:t>Audio-level </a:t>
            </a:r>
            <a:r>
              <a:rPr lang="tr" sz="1500"/>
              <a:t>Computing</a:t>
            </a:r>
            <a:endParaRPr sz="1500"/>
          </a:p>
          <a:p>
            <a:pPr indent="-302418" lvl="1" marL="914400" rtl="0" algn="l">
              <a:spcBef>
                <a:spcPts val="0"/>
              </a:spcBef>
              <a:spcAft>
                <a:spcPts val="0"/>
              </a:spcAft>
              <a:buSzPct val="100000"/>
              <a:buAutoNum type="alphaLcParenR"/>
            </a:pPr>
            <a:r>
              <a:rPr lang="tr" sz="1500"/>
              <a:t>Audio Level Signal Analysis</a:t>
            </a:r>
            <a:endParaRPr sz="1500"/>
          </a:p>
          <a:p>
            <a:pPr indent="-302418" lvl="1" marL="914400" rtl="0" algn="l">
              <a:spcBef>
                <a:spcPts val="0"/>
              </a:spcBef>
              <a:spcAft>
                <a:spcPts val="0"/>
              </a:spcAft>
              <a:buSzPct val="100000"/>
              <a:buAutoNum type="alphaLcParenR"/>
            </a:pPr>
            <a:r>
              <a:rPr lang="tr" sz="1500"/>
              <a:t>Mel Spectrum Computing</a:t>
            </a:r>
            <a:endParaRPr sz="1500"/>
          </a:p>
          <a:p>
            <a:pPr indent="-302418" lvl="1" marL="914400" rtl="0" algn="l">
              <a:spcBef>
                <a:spcPts val="0"/>
              </a:spcBef>
              <a:spcAft>
                <a:spcPts val="0"/>
              </a:spcAft>
              <a:buSzPct val="100000"/>
              <a:buAutoNum type="alphaLcParenR"/>
            </a:pPr>
            <a:r>
              <a:rPr lang="tr" sz="1500"/>
              <a:t>2-D CNNs for Spectrums</a:t>
            </a:r>
            <a:endParaRPr sz="1500"/>
          </a:p>
          <a:p>
            <a:pPr indent="-302418" lvl="1" marL="914400" rtl="0" algn="l">
              <a:spcBef>
                <a:spcPts val="0"/>
              </a:spcBef>
              <a:spcAft>
                <a:spcPts val="0"/>
              </a:spcAft>
              <a:buSzPct val="100000"/>
              <a:buAutoNum type="alphaLcParenR"/>
            </a:pPr>
            <a:r>
              <a:rPr lang="tr" sz="1500"/>
              <a:t>Vision </a:t>
            </a:r>
            <a:r>
              <a:rPr lang="tr" sz="1500"/>
              <a:t>Transformer</a:t>
            </a:r>
            <a:r>
              <a:rPr lang="tr" sz="1500"/>
              <a:t> for Spectrums</a:t>
            </a:r>
            <a:endParaRPr sz="1500"/>
          </a:p>
          <a:p>
            <a:pPr indent="0" lvl="0" marL="0" rtl="0" algn="l">
              <a:spcBef>
                <a:spcPts val="0"/>
              </a:spcBef>
              <a:spcAft>
                <a:spcPts val="0"/>
              </a:spcAft>
              <a:buNone/>
            </a:pPr>
            <a:r>
              <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96" name="Google Shape;96;p14"/>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t>Vision Transformer for Spectrums</a:t>
            </a:r>
            <a:endParaRPr/>
          </a:p>
        </p:txBody>
      </p:sp>
      <p:sp>
        <p:nvSpPr>
          <p:cNvPr id="235" name="Google Shape;235;p3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tr"/>
              <a:t>Accuracy around 42%</a:t>
            </a:r>
            <a:endParaRPr/>
          </a:p>
        </p:txBody>
      </p:sp>
      <p:pic>
        <p:nvPicPr>
          <p:cNvPr id="236" name="Google Shape;236;p32"/>
          <p:cNvPicPr preferRelativeResize="0"/>
          <p:nvPr/>
        </p:nvPicPr>
        <p:blipFill>
          <a:blip r:embed="rId3">
            <a:alphaModFix/>
          </a:blip>
          <a:stretch>
            <a:fillRect/>
          </a:stretch>
        </p:blipFill>
        <p:spPr>
          <a:xfrm>
            <a:off x="4572000" y="0"/>
            <a:ext cx="4571999"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0" name="Shape 240"/>
        <p:cNvGrpSpPr/>
        <p:nvPr/>
      </p:nvGrpSpPr>
      <p:grpSpPr>
        <a:xfrm>
          <a:off x="0" y="0"/>
          <a:ext cx="0" cy="0"/>
          <a:chOff x="0" y="0"/>
          <a:chExt cx="0" cy="0"/>
        </a:xfrm>
      </p:grpSpPr>
      <p:sp>
        <p:nvSpPr>
          <p:cNvPr id="241" name="Google Shape;241;p33"/>
          <p:cNvSpPr txBox="1"/>
          <p:nvPr>
            <p:ph type="title"/>
          </p:nvPr>
        </p:nvSpPr>
        <p:spPr>
          <a:xfrm>
            <a:off x="3200325" y="2048575"/>
            <a:ext cx="2410800" cy="763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tr">
                <a:solidFill>
                  <a:srgbClr val="999999"/>
                </a:solidFill>
              </a:rPr>
              <a:t>Questions</a:t>
            </a:r>
            <a:endParaRPr>
              <a:solidFill>
                <a:srgbClr val="9999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206575" y="31972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t>What is Music Genre Recognition?</a:t>
            </a:r>
            <a:endParaRPr/>
          </a:p>
        </p:txBody>
      </p:sp>
      <p:sp>
        <p:nvSpPr>
          <p:cNvPr id="102" name="Google Shape;102;p15"/>
          <p:cNvSpPr txBox="1"/>
          <p:nvPr>
            <p:ph idx="1" type="subTitle"/>
          </p:nvPr>
        </p:nvSpPr>
        <p:spPr>
          <a:xfrm>
            <a:off x="4786050" y="319725"/>
            <a:ext cx="4045200" cy="1936500"/>
          </a:xfrm>
          <a:prstGeom prst="rect">
            <a:avLst/>
          </a:prstGeom>
        </p:spPr>
        <p:txBody>
          <a:bodyPr anchorCtr="0" anchor="t" bIns="91425" lIns="91425" spcFirstLastPara="1" rIns="91425" wrap="square" tIns="91425">
            <a:normAutofit fontScale="25000"/>
          </a:bodyPr>
          <a:lstStyle/>
          <a:p>
            <a:pPr indent="0" lvl="0" marL="0" rtl="0" algn="l">
              <a:lnSpc>
                <a:spcPct val="115000"/>
              </a:lnSpc>
              <a:spcBef>
                <a:spcPts val="0"/>
              </a:spcBef>
              <a:spcAft>
                <a:spcPts val="0"/>
              </a:spcAft>
              <a:buClr>
                <a:schemeClr val="dk1"/>
              </a:buClr>
              <a:buSzPct val="27500"/>
              <a:buFont typeface="Arial"/>
              <a:buNone/>
            </a:pPr>
            <a:r>
              <a:rPr lang="tr" sz="4000"/>
              <a:t>Automatic recognition of audio tracks from music waves has been a challenging task in Music Information Retrieval (MIR).</a:t>
            </a:r>
            <a:endParaRPr sz="4000"/>
          </a:p>
          <a:p>
            <a:pPr indent="0" lvl="0" marL="0" rtl="0" algn="l">
              <a:lnSpc>
                <a:spcPct val="115000"/>
              </a:lnSpc>
              <a:spcBef>
                <a:spcPts val="1200"/>
              </a:spcBef>
              <a:spcAft>
                <a:spcPts val="0"/>
              </a:spcAft>
              <a:buClr>
                <a:schemeClr val="dk1"/>
              </a:buClr>
              <a:buSzPct val="27500"/>
              <a:buFont typeface="Arial"/>
              <a:buNone/>
            </a:pPr>
            <a:r>
              <a:rPr lang="tr" sz="4000"/>
              <a:t>The mathematical representation of natural music, composed of rhythm, tones, intervals, patterns, and harmonies, is a complex subject for human specialists as there is a geometric interpretation in the humming of the strings and inherent subjective nature.</a:t>
            </a:r>
            <a:endParaRPr sz="4000"/>
          </a:p>
          <a:p>
            <a:pPr indent="0" lvl="0" marL="0" rtl="0" algn="l">
              <a:lnSpc>
                <a:spcPct val="115000"/>
              </a:lnSpc>
              <a:spcBef>
                <a:spcPts val="1200"/>
              </a:spcBef>
              <a:spcAft>
                <a:spcPts val="0"/>
              </a:spcAft>
              <a:buClr>
                <a:schemeClr val="dk1"/>
              </a:buClr>
              <a:buSzPct val="61111"/>
              <a:buFont typeface="Arial"/>
              <a:buNone/>
            </a:pPr>
            <a:r>
              <a:t/>
            </a:r>
            <a:endParaRPr sz="1800"/>
          </a:p>
          <a:p>
            <a:pPr indent="0" lvl="0" marL="0" rtl="0" algn="ctr">
              <a:spcBef>
                <a:spcPts val="1200"/>
              </a:spcBef>
              <a:spcAft>
                <a:spcPts val="0"/>
              </a:spcAft>
              <a:buNone/>
            </a:pPr>
            <a:r>
              <a:t/>
            </a:r>
            <a:endParaRPr sz="1800"/>
          </a:p>
        </p:txBody>
      </p:sp>
      <p:pic>
        <p:nvPicPr>
          <p:cNvPr id="103" name="Google Shape;103;p15"/>
          <p:cNvPicPr preferRelativeResize="0"/>
          <p:nvPr/>
        </p:nvPicPr>
        <p:blipFill>
          <a:blip r:embed="rId3">
            <a:alphaModFix/>
          </a:blip>
          <a:stretch>
            <a:fillRect/>
          </a:stretch>
        </p:blipFill>
        <p:spPr>
          <a:xfrm>
            <a:off x="0" y="2037025"/>
            <a:ext cx="9144000" cy="3106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139225" y="429450"/>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The Dataset</a:t>
            </a:r>
            <a:endParaRPr/>
          </a:p>
        </p:txBody>
      </p:sp>
      <p:sp>
        <p:nvSpPr>
          <p:cNvPr id="109" name="Google Shape;109;p16"/>
          <p:cNvSpPr txBox="1"/>
          <p:nvPr>
            <p:ph idx="1" type="subTitle"/>
          </p:nvPr>
        </p:nvSpPr>
        <p:spPr>
          <a:xfrm>
            <a:off x="139225" y="2028625"/>
            <a:ext cx="4045200" cy="1235100"/>
          </a:xfrm>
          <a:prstGeom prst="rect">
            <a:avLst/>
          </a:prstGeom>
        </p:spPr>
        <p:txBody>
          <a:bodyPr anchorCtr="0" anchor="t" bIns="91425" lIns="91425" spcFirstLastPara="1" rIns="91425" wrap="square" tIns="91425">
            <a:normAutofit fontScale="40000" lnSpcReduction="20000"/>
          </a:bodyPr>
          <a:lstStyle/>
          <a:p>
            <a:pPr indent="0" lvl="0" marL="0" rtl="0" algn="ctr">
              <a:spcBef>
                <a:spcPts val="0"/>
              </a:spcBef>
              <a:spcAft>
                <a:spcPts val="0"/>
              </a:spcAft>
              <a:buNone/>
            </a:pPr>
            <a:r>
              <a:rPr lang="tr"/>
              <a:t>As the dynamics of common genres are temporally varied, representable and scalable datasets are required to perform cognitive tasks in Music Information Retrieval (MIR). </a:t>
            </a:r>
            <a:endParaRPr/>
          </a:p>
          <a:p>
            <a:pPr indent="0" lvl="0" marL="0" rtl="0" algn="ctr">
              <a:spcBef>
                <a:spcPts val="0"/>
              </a:spcBef>
              <a:spcAft>
                <a:spcPts val="0"/>
              </a:spcAft>
              <a:buNone/>
            </a:pPr>
            <a:r>
              <a:rPr lang="tr"/>
              <a:t>The Free Music Archive (FMA) [1] is a dataset for everyday MIR analysis tasks and is supervised for browsing, searching, and organizing extensive music collections. The FMA dataset is a MIR benchmark dataset that consists of 106,574 tracks from 16,341 artists and 14,854 albums, arranged in a hierarchical taxonomy of 161 genres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10" name="Google Shape;110;p1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11" name="Google Shape;111;p16"/>
          <p:cNvPicPr preferRelativeResize="0"/>
          <p:nvPr/>
        </p:nvPicPr>
        <p:blipFill>
          <a:blip r:embed="rId3">
            <a:alphaModFix/>
          </a:blip>
          <a:stretch>
            <a:fillRect/>
          </a:stretch>
        </p:blipFill>
        <p:spPr>
          <a:xfrm>
            <a:off x="4310699" y="-125"/>
            <a:ext cx="4833300" cy="5143501"/>
          </a:xfrm>
          <a:prstGeom prst="rect">
            <a:avLst/>
          </a:prstGeom>
          <a:noFill/>
          <a:ln>
            <a:noFill/>
          </a:ln>
        </p:spPr>
      </p:pic>
      <p:sp>
        <p:nvSpPr>
          <p:cNvPr id="112" name="Google Shape;112;p16"/>
          <p:cNvSpPr txBox="1"/>
          <p:nvPr/>
        </p:nvSpPr>
        <p:spPr>
          <a:xfrm>
            <a:off x="240225" y="3263725"/>
            <a:ext cx="3000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050">
                <a:solidFill>
                  <a:schemeClr val="dk1"/>
                </a:solidFill>
                <a:highlight>
                  <a:srgbClr val="FFFFFF"/>
                </a:highlight>
              </a:rPr>
              <a:t>Class Names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tr" sz="1050">
                <a:solidFill>
                  <a:schemeClr val="dk1"/>
                </a:solidFill>
                <a:highlight>
                  <a:srgbClr val="FFFFFF"/>
                </a:highlight>
              </a:rPr>
              <a:t>'Pop'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tr" sz="1050">
                <a:solidFill>
                  <a:schemeClr val="dk1"/>
                </a:solidFill>
                <a:highlight>
                  <a:srgbClr val="FFFFFF"/>
                </a:highlight>
              </a:rPr>
              <a:t>'Folk'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tr" sz="1050">
                <a:solidFill>
                  <a:schemeClr val="dk1"/>
                </a:solidFill>
                <a:highlight>
                  <a:srgbClr val="FFFFFF"/>
                </a:highlight>
              </a:rPr>
              <a:t>'Rock'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tr" sz="1050">
                <a:solidFill>
                  <a:schemeClr val="dk1"/>
                </a:solidFill>
                <a:highlight>
                  <a:srgbClr val="FFFFFF"/>
                </a:highlight>
              </a:rPr>
              <a:t>'Hop'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tr" sz="1050">
                <a:solidFill>
                  <a:schemeClr val="dk1"/>
                </a:solidFill>
                <a:highlight>
                  <a:srgbClr val="FFFFFF"/>
                </a:highlight>
              </a:rPr>
              <a:t>'Experimental'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tr" sz="1050">
                <a:solidFill>
                  <a:schemeClr val="dk1"/>
                </a:solidFill>
                <a:highlight>
                  <a:srgbClr val="FFFFFF"/>
                </a:highlight>
              </a:rPr>
              <a:t>'International'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tr" sz="1050">
                <a:solidFill>
                  <a:schemeClr val="dk1"/>
                </a:solidFill>
                <a:highlight>
                  <a:srgbClr val="FFFFFF"/>
                </a:highlight>
              </a:rPr>
              <a:t>'Electronic'</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tr" sz="1050">
                <a:solidFill>
                  <a:schemeClr val="dk1"/>
                </a:solidFill>
                <a:highlight>
                  <a:srgbClr val="FFFFFF"/>
                </a:highlight>
              </a:rPr>
              <a:t>'Instrumental'</a:t>
            </a:r>
            <a:endParaRPr sz="1050">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Metadata-level Computing</a:t>
            </a:r>
            <a:endParaRPr/>
          </a:p>
        </p:txBody>
      </p:sp>
      <p:sp>
        <p:nvSpPr>
          <p:cNvPr id="118" name="Google Shape;118;p1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fontScale="85000" lnSpcReduction="20000"/>
          </a:bodyPr>
          <a:lstStyle/>
          <a:p>
            <a:pPr indent="-309562" lvl="1" marL="914400" rtl="0" algn="l">
              <a:spcBef>
                <a:spcPts val="0"/>
              </a:spcBef>
              <a:spcAft>
                <a:spcPts val="0"/>
              </a:spcAft>
              <a:buSzPct val="100000"/>
              <a:buAutoNum type="alphaLcParenR"/>
            </a:pPr>
            <a:r>
              <a:rPr lang="tr" sz="1500"/>
              <a:t>Metadata Level Analysis</a:t>
            </a:r>
            <a:endParaRPr sz="1500"/>
          </a:p>
          <a:p>
            <a:pPr indent="-309562" lvl="1" marL="914400" rtl="0" algn="l">
              <a:spcBef>
                <a:spcPts val="0"/>
              </a:spcBef>
              <a:spcAft>
                <a:spcPts val="0"/>
              </a:spcAft>
              <a:buSzPct val="100000"/>
              <a:buAutoNum type="alphaLcParenR"/>
            </a:pPr>
            <a:r>
              <a:rPr lang="tr" sz="1500"/>
              <a:t>Metadata Manifold Learning</a:t>
            </a:r>
            <a:endParaRPr sz="1500"/>
          </a:p>
          <a:p>
            <a:pPr indent="-309562" lvl="1" marL="914400" rtl="0" algn="l">
              <a:spcBef>
                <a:spcPts val="0"/>
              </a:spcBef>
              <a:spcAft>
                <a:spcPts val="0"/>
              </a:spcAft>
              <a:buSzPct val="100000"/>
              <a:buAutoNum type="alphaLcParenR"/>
            </a:pPr>
            <a:r>
              <a:rPr lang="tr" sz="1500"/>
              <a:t>Machine Learning for Metadata</a:t>
            </a:r>
            <a:endParaRPr sz="1500"/>
          </a:p>
          <a:p>
            <a:pPr indent="-309562" lvl="1" marL="914400" rtl="0" algn="l">
              <a:spcBef>
                <a:spcPts val="0"/>
              </a:spcBef>
              <a:spcAft>
                <a:spcPts val="0"/>
              </a:spcAft>
              <a:buSzPct val="100000"/>
              <a:buAutoNum type="alphaLcParenR"/>
            </a:pPr>
            <a:r>
              <a:rPr lang="tr" sz="1500"/>
              <a:t>Meta Learning for Metadata</a:t>
            </a:r>
            <a:endParaRPr sz="1500"/>
          </a:p>
          <a:p>
            <a:pPr indent="-309562" lvl="1" marL="914400" rtl="0" algn="l">
              <a:spcBef>
                <a:spcPts val="0"/>
              </a:spcBef>
              <a:spcAft>
                <a:spcPts val="0"/>
              </a:spcAft>
              <a:buSzPct val="100000"/>
              <a:buAutoNum type="alphaLcParenR"/>
            </a:pPr>
            <a:r>
              <a:rPr lang="tr" sz="1500"/>
              <a:t>Model Explainability</a:t>
            </a:r>
            <a:endParaRPr sz="1500"/>
          </a:p>
          <a:p>
            <a:pPr indent="0" lvl="0" marL="0" rtl="0" algn="ctr">
              <a:spcBef>
                <a:spcPts val="0"/>
              </a:spcBef>
              <a:spcAft>
                <a:spcPts val="0"/>
              </a:spcAft>
              <a:buNone/>
            </a:pPr>
            <a:r>
              <a:t/>
            </a:r>
            <a:endParaRPr/>
          </a:p>
        </p:txBody>
      </p:sp>
      <p:pic>
        <p:nvPicPr>
          <p:cNvPr id="119" name="Google Shape;119;p17"/>
          <p:cNvPicPr preferRelativeResize="0"/>
          <p:nvPr/>
        </p:nvPicPr>
        <p:blipFill>
          <a:blip r:embed="rId3">
            <a:alphaModFix/>
          </a:blip>
          <a:stretch>
            <a:fillRect/>
          </a:stretch>
        </p:blipFill>
        <p:spPr>
          <a:xfrm>
            <a:off x="4572000" y="0"/>
            <a:ext cx="45654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299175" y="248250"/>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Metadata Level Analysis</a:t>
            </a:r>
            <a:endParaRPr/>
          </a:p>
        </p:txBody>
      </p:sp>
      <p:pic>
        <p:nvPicPr>
          <p:cNvPr id="125" name="Google Shape;125;p18"/>
          <p:cNvPicPr preferRelativeResize="0"/>
          <p:nvPr/>
        </p:nvPicPr>
        <p:blipFill>
          <a:blip r:embed="rId3">
            <a:alphaModFix/>
          </a:blip>
          <a:stretch>
            <a:fillRect/>
          </a:stretch>
        </p:blipFill>
        <p:spPr>
          <a:xfrm>
            <a:off x="0" y="2205550"/>
            <a:ext cx="4571998" cy="2897400"/>
          </a:xfrm>
          <a:prstGeom prst="rect">
            <a:avLst/>
          </a:prstGeom>
          <a:noFill/>
          <a:ln>
            <a:noFill/>
          </a:ln>
        </p:spPr>
      </p:pic>
      <p:pic>
        <p:nvPicPr>
          <p:cNvPr id="126" name="Google Shape;126;p18"/>
          <p:cNvPicPr preferRelativeResize="0"/>
          <p:nvPr/>
        </p:nvPicPr>
        <p:blipFill>
          <a:blip r:embed="rId4">
            <a:alphaModFix/>
          </a:blip>
          <a:stretch>
            <a:fillRect/>
          </a:stretch>
        </p:blipFill>
        <p:spPr>
          <a:xfrm>
            <a:off x="4572000" y="0"/>
            <a:ext cx="4572000" cy="2357075"/>
          </a:xfrm>
          <a:prstGeom prst="rect">
            <a:avLst/>
          </a:prstGeom>
          <a:noFill/>
          <a:ln>
            <a:noFill/>
          </a:ln>
        </p:spPr>
      </p:pic>
      <p:pic>
        <p:nvPicPr>
          <p:cNvPr id="127" name="Google Shape;127;p18"/>
          <p:cNvPicPr preferRelativeResize="0"/>
          <p:nvPr/>
        </p:nvPicPr>
        <p:blipFill>
          <a:blip r:embed="rId5">
            <a:alphaModFix/>
          </a:blip>
          <a:stretch>
            <a:fillRect/>
          </a:stretch>
        </p:blipFill>
        <p:spPr>
          <a:xfrm>
            <a:off x="4572000" y="2357075"/>
            <a:ext cx="4572000" cy="2786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248650" y="49632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t>Metadata Manifold Learning</a:t>
            </a:r>
            <a:endParaRPr/>
          </a:p>
        </p:txBody>
      </p:sp>
      <p:pic>
        <p:nvPicPr>
          <p:cNvPr id="133" name="Google Shape;133;p19"/>
          <p:cNvPicPr preferRelativeResize="0"/>
          <p:nvPr/>
        </p:nvPicPr>
        <p:blipFill>
          <a:blip r:embed="rId3">
            <a:alphaModFix/>
          </a:blip>
          <a:stretch>
            <a:fillRect/>
          </a:stretch>
        </p:blipFill>
        <p:spPr>
          <a:xfrm>
            <a:off x="4572000" y="0"/>
            <a:ext cx="4572000" cy="2474950"/>
          </a:xfrm>
          <a:prstGeom prst="rect">
            <a:avLst/>
          </a:prstGeom>
          <a:noFill/>
          <a:ln>
            <a:noFill/>
          </a:ln>
        </p:spPr>
      </p:pic>
      <p:sp>
        <p:nvSpPr>
          <p:cNvPr id="134" name="Google Shape;134;p19"/>
          <p:cNvSpPr txBox="1"/>
          <p:nvPr/>
        </p:nvSpPr>
        <p:spPr>
          <a:xfrm>
            <a:off x="5800125" y="2474950"/>
            <a:ext cx="189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3-D PCA Projection of Metadata</a:t>
            </a:r>
            <a:endParaRPr sz="900"/>
          </a:p>
        </p:txBody>
      </p:sp>
      <p:pic>
        <p:nvPicPr>
          <p:cNvPr id="135" name="Google Shape;135;p19"/>
          <p:cNvPicPr preferRelativeResize="0"/>
          <p:nvPr/>
        </p:nvPicPr>
        <p:blipFill>
          <a:blip r:embed="rId4">
            <a:alphaModFix/>
          </a:blip>
          <a:stretch>
            <a:fillRect/>
          </a:stretch>
        </p:blipFill>
        <p:spPr>
          <a:xfrm>
            <a:off x="4572000" y="2803075"/>
            <a:ext cx="4572000" cy="2087875"/>
          </a:xfrm>
          <a:prstGeom prst="rect">
            <a:avLst/>
          </a:prstGeom>
          <a:noFill/>
          <a:ln>
            <a:noFill/>
          </a:ln>
        </p:spPr>
      </p:pic>
      <p:sp>
        <p:nvSpPr>
          <p:cNvPr id="136" name="Google Shape;136;p19"/>
          <p:cNvSpPr txBox="1"/>
          <p:nvPr/>
        </p:nvSpPr>
        <p:spPr>
          <a:xfrm>
            <a:off x="5843100" y="4820400"/>
            <a:ext cx="189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3-D t-SNE Projection of Metadata</a:t>
            </a:r>
            <a:endParaRPr sz="900"/>
          </a:p>
        </p:txBody>
      </p:sp>
      <p:pic>
        <p:nvPicPr>
          <p:cNvPr id="137" name="Google Shape;137;p19"/>
          <p:cNvPicPr preferRelativeResize="0"/>
          <p:nvPr/>
        </p:nvPicPr>
        <p:blipFill>
          <a:blip r:embed="rId5">
            <a:alphaModFix/>
          </a:blip>
          <a:stretch>
            <a:fillRect/>
          </a:stretch>
        </p:blipFill>
        <p:spPr>
          <a:xfrm>
            <a:off x="2150" y="2803075"/>
            <a:ext cx="4538201" cy="2087875"/>
          </a:xfrm>
          <a:prstGeom prst="rect">
            <a:avLst/>
          </a:prstGeom>
          <a:noFill/>
          <a:ln>
            <a:noFill/>
          </a:ln>
        </p:spPr>
      </p:pic>
      <p:sp>
        <p:nvSpPr>
          <p:cNvPr id="138" name="Google Shape;138;p19"/>
          <p:cNvSpPr txBox="1"/>
          <p:nvPr/>
        </p:nvSpPr>
        <p:spPr>
          <a:xfrm>
            <a:off x="1205575" y="4820400"/>
            <a:ext cx="189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3-D LDA Projection of Metadata</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293600" y="542875"/>
            <a:ext cx="35535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tr" sz="3200"/>
              <a:t>Machine &amp; Ensemble Learning for Metadata</a:t>
            </a:r>
            <a:endParaRPr sz="3200"/>
          </a:p>
        </p:txBody>
      </p:sp>
      <p:pic>
        <p:nvPicPr>
          <p:cNvPr id="144" name="Google Shape;144;p20"/>
          <p:cNvPicPr preferRelativeResize="0"/>
          <p:nvPr/>
        </p:nvPicPr>
        <p:blipFill>
          <a:blip r:embed="rId3">
            <a:alphaModFix/>
          </a:blip>
          <a:stretch>
            <a:fillRect/>
          </a:stretch>
        </p:blipFill>
        <p:spPr>
          <a:xfrm>
            <a:off x="4572000" y="1439500"/>
            <a:ext cx="4572001" cy="3704000"/>
          </a:xfrm>
          <a:prstGeom prst="rect">
            <a:avLst/>
          </a:prstGeom>
          <a:noFill/>
          <a:ln>
            <a:noFill/>
          </a:ln>
        </p:spPr>
      </p:pic>
      <p:sp>
        <p:nvSpPr>
          <p:cNvPr id="145" name="Google Shape;145;p20"/>
          <p:cNvSpPr txBox="1"/>
          <p:nvPr/>
        </p:nvSpPr>
        <p:spPr>
          <a:xfrm>
            <a:off x="4963950" y="488250"/>
            <a:ext cx="37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Around 55-58% Metadata-level Accuracy</a:t>
            </a:r>
            <a:endParaRPr/>
          </a:p>
        </p:txBody>
      </p:sp>
      <p:sp>
        <p:nvSpPr>
          <p:cNvPr id="146" name="Google Shape;146;p20"/>
          <p:cNvSpPr txBox="1"/>
          <p:nvPr/>
        </p:nvSpPr>
        <p:spPr>
          <a:xfrm>
            <a:off x="503225" y="2382625"/>
            <a:ext cx="37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MLP is winner!</a:t>
            </a:r>
            <a:endParaRPr/>
          </a:p>
        </p:txBody>
      </p:sp>
      <p:pic>
        <p:nvPicPr>
          <p:cNvPr id="147" name="Google Shape;147;p20"/>
          <p:cNvPicPr preferRelativeResize="0"/>
          <p:nvPr/>
        </p:nvPicPr>
        <p:blipFill>
          <a:blip r:embed="rId4">
            <a:alphaModFix/>
          </a:blip>
          <a:stretch>
            <a:fillRect/>
          </a:stretch>
        </p:blipFill>
        <p:spPr>
          <a:xfrm>
            <a:off x="0" y="2782825"/>
            <a:ext cx="4655250" cy="2402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265500" y="2566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Meta Learning for Metadata</a:t>
            </a:r>
            <a:endParaRPr/>
          </a:p>
        </p:txBody>
      </p:sp>
      <p:sp>
        <p:nvSpPr>
          <p:cNvPr id="153" name="Google Shape;15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54" name="Google Shape;154;p21"/>
          <p:cNvPicPr preferRelativeResize="0"/>
          <p:nvPr/>
        </p:nvPicPr>
        <p:blipFill>
          <a:blip r:embed="rId3">
            <a:alphaModFix/>
          </a:blip>
          <a:stretch>
            <a:fillRect/>
          </a:stretch>
        </p:blipFill>
        <p:spPr>
          <a:xfrm>
            <a:off x="301975" y="2407600"/>
            <a:ext cx="8842026" cy="2735901"/>
          </a:xfrm>
          <a:prstGeom prst="rect">
            <a:avLst/>
          </a:prstGeom>
          <a:noFill/>
          <a:ln>
            <a:noFill/>
          </a:ln>
        </p:spPr>
      </p:pic>
      <p:pic>
        <p:nvPicPr>
          <p:cNvPr id="155" name="Google Shape;155;p21"/>
          <p:cNvPicPr preferRelativeResize="0"/>
          <p:nvPr/>
        </p:nvPicPr>
        <p:blipFill>
          <a:blip r:embed="rId4">
            <a:alphaModFix/>
          </a:blip>
          <a:stretch>
            <a:fillRect/>
          </a:stretch>
        </p:blipFill>
        <p:spPr>
          <a:xfrm>
            <a:off x="4572000" y="0"/>
            <a:ext cx="4617575" cy="2407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